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handoutMasterIdLst>
    <p:handoutMasterId r:id="rId15"/>
  </p:handoutMasterIdLst>
  <p:sldIdLst>
    <p:sldId id="256" r:id="rId2"/>
    <p:sldId id="262" r:id="rId3"/>
    <p:sldId id="271" r:id="rId4"/>
    <p:sldId id="257" r:id="rId5"/>
    <p:sldId id="260" r:id="rId6"/>
    <p:sldId id="258" r:id="rId7"/>
    <p:sldId id="267" r:id="rId8"/>
    <p:sldId id="268" r:id="rId9"/>
    <p:sldId id="264" r:id="rId10"/>
    <p:sldId id="269" r:id="rId11"/>
    <p:sldId id="270" r:id="rId12"/>
    <p:sldId id="265" r:id="rId13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8" d="100"/>
          <a:sy n="98" d="100"/>
        </p:scale>
        <p:origin x="-364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404664" y="0"/>
            <a:ext cx="468052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de-DE" dirty="0" smtClean="0"/>
              <a:t>Religionsunterricht – Sterben, Tod und Glaube – Bennet Voss – 10b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5301207" y="0"/>
            <a:ext cx="1152129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D46318-10EA-498F-93F0-7831CCEFFFFC}" type="datetimeFigureOut">
              <a:rPr lang="de-DE" smtClean="0"/>
              <a:t>22.11.2019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116632" y="8388424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356992" y="8388424"/>
            <a:ext cx="3024336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77AEA1-5311-4A8B-8B23-45DAB09002D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5092485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de-DE" smtClean="0"/>
              <a:t>Religionsunterricht 10  - Sterben, Tod und Glaube  Bennet Voss 10b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FFE610-C9D2-4DF6-958E-9A294A0E62EA}" type="datetimeFigureOut">
              <a:rPr lang="de-DE" smtClean="0"/>
              <a:t>22.11.2019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52E168-6616-4AFB-A3DC-E0F8FC65121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03490670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52E168-6616-4AFB-A3DC-E0F8FC651219}" type="slidenum">
              <a:rPr lang="de-DE" smtClean="0"/>
              <a:t>1</a:t>
            </a:fld>
            <a:endParaRPr lang="de-DE"/>
          </a:p>
        </p:txBody>
      </p:sp>
      <p:sp>
        <p:nvSpPr>
          <p:cNvPr id="5" name="Kopfzeilenplatzhalt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de-DE" smtClean="0"/>
              <a:t>Religionsunterricht 10  - Sterben, Tod und Glaube  Bennet Voss 10b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5506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95847-386C-4CEB-8330-1DC6C06D1B3F}" type="datetimeFigureOut">
              <a:rPr lang="de-DE" smtClean="0"/>
              <a:t>22.11.2019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51D09-56C9-443D-A2FB-A6939D99DA28}" type="slidenum">
              <a:rPr lang="de-DE" smtClean="0"/>
              <a:t>‹Nr.›</a:t>
            </a:fld>
            <a:endParaRPr lang="de-D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95847-386C-4CEB-8330-1DC6C06D1B3F}" type="datetimeFigureOut">
              <a:rPr lang="de-DE" smtClean="0"/>
              <a:t>22.11.2019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51D09-56C9-443D-A2FB-A6939D99DA28}" type="slidenum">
              <a:rPr lang="de-DE" smtClean="0"/>
              <a:t>‹Nr.›</a:t>
            </a:fld>
            <a:endParaRPr lang="de-DE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95847-386C-4CEB-8330-1DC6C06D1B3F}" type="datetimeFigureOut">
              <a:rPr lang="de-DE" smtClean="0"/>
              <a:t>22.11.2019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51D09-56C9-443D-A2FB-A6939D99DA28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95847-386C-4CEB-8330-1DC6C06D1B3F}" type="datetimeFigureOut">
              <a:rPr lang="de-DE" smtClean="0"/>
              <a:t>22.11.2019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51D09-56C9-443D-A2FB-A6939D99DA28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95847-386C-4CEB-8330-1DC6C06D1B3F}" type="datetimeFigureOut">
              <a:rPr lang="de-DE" smtClean="0"/>
              <a:t>22.11.2019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51D09-56C9-443D-A2FB-A6939D99DA28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95847-386C-4CEB-8330-1DC6C06D1B3F}" type="datetimeFigureOut">
              <a:rPr lang="de-DE" smtClean="0"/>
              <a:t>22.11.2019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51D09-56C9-443D-A2FB-A6939D99DA28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95847-386C-4CEB-8330-1DC6C06D1B3F}" type="datetimeFigureOut">
              <a:rPr lang="de-DE" smtClean="0"/>
              <a:t>22.11.2019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51D09-56C9-443D-A2FB-A6939D99DA28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95847-386C-4CEB-8330-1DC6C06D1B3F}" type="datetimeFigureOut">
              <a:rPr lang="de-DE" smtClean="0"/>
              <a:t>22.11.2019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51D09-56C9-443D-A2FB-A6939D99DA28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95847-386C-4CEB-8330-1DC6C06D1B3F}" type="datetimeFigureOut">
              <a:rPr lang="de-DE" smtClean="0"/>
              <a:t>22.11.2019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51D09-56C9-443D-A2FB-A6939D99DA28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95847-386C-4CEB-8330-1DC6C06D1B3F}" type="datetimeFigureOut">
              <a:rPr lang="de-DE" smtClean="0"/>
              <a:t>22.11.2019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51D09-56C9-443D-A2FB-A6939D99DA28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95847-386C-4CEB-8330-1DC6C06D1B3F}" type="datetimeFigureOut">
              <a:rPr lang="de-DE" smtClean="0"/>
              <a:t>22.11.2019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51D09-56C9-443D-A2FB-A6939D99DA28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5E395847-386C-4CEB-8330-1DC6C06D1B3F}" type="datetimeFigureOut">
              <a:rPr lang="de-DE" smtClean="0"/>
              <a:t>22.11.2019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89751D09-56C9-443D-A2FB-A6939D99DA28}" type="slidenum">
              <a:rPr lang="de-DE" smtClean="0"/>
              <a:t>‹Nr.›</a:t>
            </a:fld>
            <a:endParaRPr lang="de-DE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de/url?sa=i&amp;rct=j&amp;q=&amp;esrc=s&amp;source=images&amp;cd=&amp;ved=2ahUKEwiYzdWEl4_iAhVIZFAKHal2DA8QjRx6BAgBEAU&amp;url=http://www.unendlichgeliebt.de/2015/03/25/wie-kann-ich-gott-vertrauen-lernen/&amp;psig=AOvVaw1qq2GshhpwBOiOw7odN8wI&amp;ust=1557516408872835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www.google.de/url?sa=i&amp;rct=j&amp;q=&amp;esrc=s&amp;source=images&amp;cd=&amp;ved=2ahUKEwid75Xal4_iAhULIlAKHbrWDgwQjRx6BAgBEAU&amp;url=https://www.duden.de/rechtschreibung/Urne&amp;psig=AOvVaw0HgEK3y7nsiufUdQkME9rg&amp;ust=1557516591242384" TargetMode="Externa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3059832" y="6232377"/>
            <a:ext cx="6360368" cy="625624"/>
          </a:xfrm>
        </p:spPr>
        <p:txBody>
          <a:bodyPr>
            <a:normAutofit fontScale="92500" lnSpcReduction="20000"/>
          </a:bodyPr>
          <a:lstStyle/>
          <a:p>
            <a:r>
              <a:rPr lang="de-DE" dirty="0" smtClean="0">
                <a:solidFill>
                  <a:schemeClr val="tx1"/>
                </a:solidFill>
              </a:rPr>
              <a:t>			</a:t>
            </a:r>
          </a:p>
          <a:p>
            <a:r>
              <a:rPr lang="de-DE" dirty="0">
                <a:solidFill>
                  <a:schemeClr val="tx1"/>
                </a:solidFill>
              </a:rPr>
              <a:t>	</a:t>
            </a:r>
            <a:r>
              <a:rPr lang="de-DE" dirty="0" smtClean="0">
                <a:solidFill>
                  <a:schemeClr val="tx1"/>
                </a:solidFill>
              </a:rPr>
              <a:t>			von </a:t>
            </a:r>
            <a:r>
              <a:rPr lang="de-DE" dirty="0" smtClean="0">
                <a:solidFill>
                  <a:schemeClr val="tx1"/>
                </a:solidFill>
              </a:rPr>
              <a:t>Bennet Voss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b="1" dirty="0" smtClean="0">
                <a:solidFill>
                  <a:schemeClr val="tx1">
                    <a:lumMod val="85000"/>
                  </a:schemeClr>
                </a:solidFill>
              </a:rPr>
              <a:t>Sterben, Tod und Glaube</a:t>
            </a:r>
            <a:endParaRPr lang="de-DE" b="1" dirty="0">
              <a:solidFill>
                <a:schemeClr val="tx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593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Gliederung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3"/>
          </p:nvPr>
        </p:nvSpPr>
        <p:spPr>
          <a:xfrm>
            <a:off x="611560" y="1844824"/>
            <a:ext cx="7924800" cy="4114800"/>
          </a:xfrm>
        </p:spPr>
        <p:txBody>
          <a:bodyPr/>
          <a:lstStyle/>
          <a:p>
            <a:pPr>
              <a:buFont typeface="+mj-lt"/>
              <a:buAutoNum type="arabicPeriod"/>
            </a:pPr>
            <a:r>
              <a:rPr lang="de-DE" dirty="0" smtClean="0"/>
              <a:t>Allgemeine Punkte</a:t>
            </a:r>
          </a:p>
          <a:p>
            <a:pPr>
              <a:buFont typeface="+mj-lt"/>
              <a:buAutoNum type="arabicPeriod"/>
            </a:pPr>
            <a:r>
              <a:rPr lang="de-DE" dirty="0" smtClean="0"/>
              <a:t>Sterben – </a:t>
            </a:r>
            <a:r>
              <a:rPr lang="de-DE" dirty="0"/>
              <a:t>A</a:t>
            </a:r>
            <a:r>
              <a:rPr lang="de-DE" dirty="0" smtClean="0"/>
              <a:t>bschied nehmen</a:t>
            </a:r>
          </a:p>
          <a:p>
            <a:pPr>
              <a:buFont typeface="+mj-lt"/>
              <a:buAutoNum type="arabicPeriod"/>
            </a:pPr>
            <a:r>
              <a:rPr lang="de-DE" dirty="0" smtClean="0"/>
              <a:t>Die Vorstellung nach dem Tod - Mittelalter</a:t>
            </a:r>
          </a:p>
          <a:p>
            <a:pPr>
              <a:buFont typeface="+mj-lt"/>
              <a:buAutoNum type="arabicPeriod"/>
            </a:pPr>
            <a:r>
              <a:rPr lang="de-DE" dirty="0" smtClean="0"/>
              <a:t>Die Vorstellung nach dem </a:t>
            </a:r>
            <a:r>
              <a:rPr lang="de-DE" dirty="0"/>
              <a:t>T</a:t>
            </a:r>
            <a:r>
              <a:rPr lang="de-DE" dirty="0" smtClean="0"/>
              <a:t>od - Heute</a:t>
            </a:r>
          </a:p>
          <a:p>
            <a:pPr>
              <a:buFont typeface="+mj-lt"/>
              <a:buAutoNum type="arabicPeriod"/>
            </a:pPr>
            <a:r>
              <a:rPr lang="de-DE" dirty="0" smtClean="0"/>
              <a:t>Bestattungsarten</a:t>
            </a:r>
          </a:p>
          <a:p>
            <a:pPr>
              <a:buFont typeface="+mj-lt"/>
              <a:buAutoNum type="arabicPeriod"/>
            </a:pPr>
            <a:r>
              <a:rPr lang="de-DE" dirty="0" smtClean="0"/>
              <a:t>Umgang mit der Trauer</a:t>
            </a:r>
          </a:p>
          <a:p>
            <a:pPr>
              <a:buFont typeface="+mj-lt"/>
              <a:buAutoNum type="arabicPeriod"/>
            </a:pPr>
            <a:r>
              <a:rPr lang="de-DE" dirty="0" err="1" smtClean="0"/>
              <a:t>Theodizeefrage</a:t>
            </a:r>
            <a:endParaRPr lang="de-DE" dirty="0" smtClean="0"/>
          </a:p>
          <a:p>
            <a:pPr>
              <a:buFont typeface="+mj-lt"/>
              <a:buAutoNum type="arabicPeriod"/>
            </a:pPr>
            <a:r>
              <a:rPr lang="de-DE" dirty="0" smtClean="0"/>
              <a:t>Quellen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32903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404664"/>
            <a:ext cx="7924800" cy="1012974"/>
          </a:xfrm>
        </p:spPr>
        <p:txBody>
          <a:bodyPr/>
          <a:lstStyle/>
          <a:p>
            <a:r>
              <a:rPr lang="de-DE" dirty="0" smtClean="0"/>
              <a:t>1. Allgemeine Punkte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3"/>
          </p:nvPr>
        </p:nvSpPr>
        <p:spPr>
          <a:xfrm>
            <a:off x="655791" y="1988840"/>
            <a:ext cx="7924800" cy="4114800"/>
          </a:xfrm>
        </p:spPr>
        <p:txBody>
          <a:bodyPr/>
          <a:lstStyle/>
          <a:p>
            <a:r>
              <a:rPr lang="de-DE" dirty="0" smtClean="0"/>
              <a:t>Die größten Religionen</a:t>
            </a:r>
          </a:p>
          <a:p>
            <a:r>
              <a:rPr lang="de-DE" dirty="0" smtClean="0"/>
              <a:t>Menschliche Grenzen</a:t>
            </a:r>
          </a:p>
          <a:p>
            <a:r>
              <a:rPr lang="de-DE" dirty="0" smtClean="0"/>
              <a:t>Wir Christen glauben an Gott.</a:t>
            </a:r>
          </a:p>
          <a:p>
            <a:pPr marL="0" indent="0">
              <a:buNone/>
            </a:pPr>
            <a:r>
              <a:rPr lang="de-DE" dirty="0"/>
              <a:t> </a:t>
            </a:r>
            <a:r>
              <a:rPr lang="de-DE" dirty="0" smtClean="0"/>
              <a:t>       Jesus Christus hat alle Sünden auf sich genommen.</a:t>
            </a:r>
          </a:p>
          <a:p>
            <a:r>
              <a:rPr lang="de-DE" dirty="0" smtClean="0"/>
              <a:t>Man sollte „in Frieden mit sich selbst“ sterben können.</a:t>
            </a:r>
          </a:p>
        </p:txBody>
      </p:sp>
      <p:sp>
        <p:nvSpPr>
          <p:cNvPr id="4" name="Pfeil nach rechts 3"/>
          <p:cNvSpPr/>
          <p:nvPr/>
        </p:nvSpPr>
        <p:spPr>
          <a:xfrm>
            <a:off x="683568" y="3212976"/>
            <a:ext cx="360040" cy="219594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636912"/>
            <a:ext cx="2169790" cy="285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3940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80920" cy="1143000"/>
          </a:xfrm>
        </p:spPr>
        <p:txBody>
          <a:bodyPr/>
          <a:lstStyle/>
          <a:p>
            <a:r>
              <a:rPr lang="de-DE" dirty="0" smtClean="0"/>
              <a:t>2. Sterben – abschied nehmen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3"/>
          </p:nvPr>
        </p:nvSpPr>
        <p:spPr>
          <a:xfrm>
            <a:off x="539552" y="1600200"/>
            <a:ext cx="7994848" cy="4114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u="sng" dirty="0"/>
              <a:t>e</a:t>
            </a:r>
            <a:r>
              <a:rPr lang="de-DE" u="sng" dirty="0" smtClean="0"/>
              <a:t>vangelisch:</a:t>
            </a:r>
          </a:p>
          <a:p>
            <a:r>
              <a:rPr lang="de-DE" dirty="0" smtClean="0"/>
              <a:t>Kein </a:t>
            </a:r>
            <a:r>
              <a:rPr lang="de-DE" dirty="0"/>
              <a:t>M</a:t>
            </a:r>
            <a:r>
              <a:rPr lang="de-DE" dirty="0" smtClean="0"/>
              <a:t>ensch soll einsam sterben.</a:t>
            </a:r>
          </a:p>
          <a:p>
            <a:r>
              <a:rPr lang="de-DE" dirty="0"/>
              <a:t>Kirchenvertreter </a:t>
            </a:r>
            <a:r>
              <a:rPr lang="de-DE" dirty="0" smtClean="0"/>
              <a:t>begleiten </a:t>
            </a:r>
            <a:r>
              <a:rPr lang="de-DE" dirty="0"/>
              <a:t>die </a:t>
            </a:r>
            <a:r>
              <a:rPr lang="de-DE" dirty="0" smtClean="0"/>
              <a:t>Sterbenden auf den letzten Tagen.</a:t>
            </a:r>
          </a:p>
          <a:p>
            <a:r>
              <a:rPr lang="de-DE" dirty="0" smtClean="0"/>
              <a:t>Aussegnung</a:t>
            </a:r>
          </a:p>
          <a:p>
            <a:r>
              <a:rPr lang="de-DE" dirty="0" smtClean="0"/>
              <a:t>Das letzte Abendmahl</a:t>
            </a:r>
          </a:p>
          <a:p>
            <a:pPr marL="0" indent="0">
              <a:buNone/>
            </a:pPr>
            <a:r>
              <a:rPr lang="de-DE" u="sng" dirty="0"/>
              <a:t>k</a:t>
            </a:r>
            <a:r>
              <a:rPr lang="de-DE" u="sng" dirty="0" smtClean="0"/>
              <a:t>atholisch:</a:t>
            </a:r>
          </a:p>
          <a:p>
            <a:r>
              <a:rPr lang="de-DE" dirty="0" smtClean="0"/>
              <a:t>Sterbesakramente</a:t>
            </a:r>
          </a:p>
          <a:p>
            <a:r>
              <a:rPr lang="de-DE" dirty="0" smtClean="0"/>
              <a:t>Gott vergibt dir, Gott richtet dich auf, Gott begleitet dich.</a:t>
            </a:r>
          </a:p>
          <a:p>
            <a:pPr marL="0" indent="0">
              <a:buNone/>
            </a:pPr>
            <a:endParaRPr lang="de-DE" dirty="0" smtClean="0"/>
          </a:p>
          <a:p>
            <a:r>
              <a:rPr lang="de-DE" dirty="0" smtClean="0"/>
              <a:t>Medizinisch gut versorgt</a:t>
            </a:r>
          </a:p>
          <a:p>
            <a:r>
              <a:rPr lang="de-DE" dirty="0" smtClean="0"/>
              <a:t>Verschiedene Orte des </a:t>
            </a:r>
            <a:r>
              <a:rPr lang="de-DE" dirty="0"/>
              <a:t>A</a:t>
            </a:r>
            <a:r>
              <a:rPr lang="de-DE" dirty="0" smtClean="0"/>
              <a:t>bschieds</a:t>
            </a:r>
            <a:endParaRPr lang="de-DE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978"/>
          <a:stretch/>
        </p:blipFill>
        <p:spPr bwMode="auto">
          <a:xfrm>
            <a:off x="5811745" y="2852936"/>
            <a:ext cx="3399376" cy="2952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0025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19" r="876" b="19534"/>
          <a:stretch/>
        </p:blipFill>
        <p:spPr bwMode="auto">
          <a:xfrm>
            <a:off x="1187624" y="4843115"/>
            <a:ext cx="6425551" cy="1883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640960" cy="1143000"/>
          </a:xfrm>
        </p:spPr>
        <p:txBody>
          <a:bodyPr/>
          <a:lstStyle/>
          <a:p>
            <a:r>
              <a:rPr lang="de-DE" dirty="0" smtClean="0"/>
              <a:t>3. Die Vorstellung nach dem Tod - Mittelalter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3"/>
          </p:nvPr>
        </p:nvSpPr>
        <p:spPr>
          <a:xfrm>
            <a:off x="467544" y="1556792"/>
            <a:ext cx="8068816" cy="4277072"/>
          </a:xfrm>
        </p:spPr>
        <p:txBody>
          <a:bodyPr>
            <a:normAutofit/>
          </a:bodyPr>
          <a:lstStyle/>
          <a:p>
            <a:r>
              <a:rPr lang="de-DE" sz="2000" dirty="0" smtClean="0"/>
              <a:t>Gott war ein strenger Richter. </a:t>
            </a:r>
          </a:p>
          <a:p>
            <a:r>
              <a:rPr lang="de-DE" sz="2000" dirty="0" smtClean="0"/>
              <a:t>Ablassbriefe</a:t>
            </a:r>
          </a:p>
          <a:p>
            <a:pPr marL="0" indent="0">
              <a:buNone/>
            </a:pPr>
            <a:r>
              <a:rPr lang="de-DE" sz="2000" dirty="0"/>
              <a:t> </a:t>
            </a:r>
            <a:r>
              <a:rPr lang="de-DE" sz="2000" dirty="0" smtClean="0"/>
              <a:t>        Man musste sich mit Geld aus den </a:t>
            </a:r>
            <a:r>
              <a:rPr lang="de-DE" sz="2000" dirty="0"/>
              <a:t>S</a:t>
            </a:r>
            <a:r>
              <a:rPr lang="de-DE" sz="2000" dirty="0" smtClean="0"/>
              <a:t>ünden freikaufen.</a:t>
            </a:r>
          </a:p>
          <a:p>
            <a:r>
              <a:rPr lang="de-DE" sz="2000" dirty="0" smtClean="0"/>
              <a:t>Hölle oder Fegefeuer</a:t>
            </a:r>
          </a:p>
          <a:p>
            <a:r>
              <a:rPr lang="de-DE" sz="2000" dirty="0" smtClean="0"/>
              <a:t>Die schlechten Taten brennen.</a:t>
            </a:r>
          </a:p>
          <a:p>
            <a:r>
              <a:rPr lang="de-DE" sz="2000" dirty="0" smtClean="0"/>
              <a:t>Vollkommende Freude im Himmel</a:t>
            </a:r>
          </a:p>
          <a:p>
            <a:r>
              <a:rPr lang="de-DE" sz="2000" dirty="0" smtClean="0"/>
              <a:t>Auferstehung der Toten in den Himmel </a:t>
            </a:r>
            <a:endParaRPr lang="de-DE" sz="2000" dirty="0"/>
          </a:p>
        </p:txBody>
      </p:sp>
      <p:sp>
        <p:nvSpPr>
          <p:cNvPr id="4" name="Pfeil nach rechts 3"/>
          <p:cNvSpPr/>
          <p:nvPr/>
        </p:nvSpPr>
        <p:spPr>
          <a:xfrm>
            <a:off x="683568" y="2528900"/>
            <a:ext cx="360040" cy="216024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0855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4. Die Vorstellung nach dem Tod - heute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3"/>
          </p:nvPr>
        </p:nvSpPr>
        <p:spPr>
          <a:xfrm>
            <a:off x="611560" y="1700808"/>
            <a:ext cx="7850832" cy="4114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u="sng" dirty="0" smtClean="0"/>
              <a:t>evangelisch</a:t>
            </a:r>
            <a:r>
              <a:rPr lang="de-DE" u="sng" dirty="0"/>
              <a:t>: </a:t>
            </a:r>
            <a:endParaRPr lang="de-DE" u="sng" dirty="0" smtClean="0"/>
          </a:p>
          <a:p>
            <a:r>
              <a:rPr lang="de-DE" dirty="0" smtClean="0"/>
              <a:t>gnädiger </a:t>
            </a:r>
            <a:r>
              <a:rPr lang="de-DE" dirty="0"/>
              <a:t>und liebender </a:t>
            </a:r>
            <a:r>
              <a:rPr lang="de-DE" dirty="0" smtClean="0"/>
              <a:t>Vater</a:t>
            </a:r>
          </a:p>
          <a:p>
            <a:r>
              <a:rPr lang="de-DE" dirty="0" smtClean="0"/>
              <a:t>Wir </a:t>
            </a:r>
            <a:r>
              <a:rPr lang="de-DE" dirty="0"/>
              <a:t>kommen, wenn wir an Gott glauben, alle in den </a:t>
            </a:r>
            <a:r>
              <a:rPr lang="de-DE" dirty="0" smtClean="0"/>
              <a:t>Himmel.</a:t>
            </a:r>
          </a:p>
          <a:p>
            <a:pPr marL="0" lvl="2" indent="0">
              <a:buNone/>
            </a:pPr>
            <a:endParaRPr lang="de-DE" dirty="0" smtClean="0"/>
          </a:p>
          <a:p>
            <a:pPr marL="0" indent="0">
              <a:buNone/>
            </a:pPr>
            <a:r>
              <a:rPr lang="de-DE" u="sng" dirty="0"/>
              <a:t>k</a:t>
            </a:r>
            <a:r>
              <a:rPr lang="de-DE" u="sng" dirty="0" smtClean="0"/>
              <a:t>atholisch</a:t>
            </a:r>
            <a:r>
              <a:rPr lang="de-DE" dirty="0" smtClean="0"/>
              <a:t>: </a:t>
            </a:r>
          </a:p>
          <a:p>
            <a:r>
              <a:rPr lang="de-DE" dirty="0" smtClean="0"/>
              <a:t>Zustände </a:t>
            </a:r>
            <a:r>
              <a:rPr lang="de-DE" dirty="0"/>
              <a:t>der Seele</a:t>
            </a:r>
          </a:p>
          <a:p>
            <a:r>
              <a:rPr lang="de-DE" dirty="0" smtClean="0"/>
              <a:t>Wenn </a:t>
            </a:r>
            <a:r>
              <a:rPr lang="de-DE" dirty="0"/>
              <a:t>man Beziehungsfähig ist kommt man in </a:t>
            </a:r>
            <a:r>
              <a:rPr lang="de-DE" dirty="0" smtClean="0"/>
              <a:t>den Himmel.</a:t>
            </a:r>
          </a:p>
          <a:p>
            <a:r>
              <a:rPr lang="de-DE" dirty="0"/>
              <a:t>Wenn man nicht seine Ängste überwinden kann, kommt man in die Hölle. </a:t>
            </a:r>
            <a:endParaRPr lang="de-DE" dirty="0" smtClean="0"/>
          </a:p>
          <a:p>
            <a:r>
              <a:rPr lang="de-DE" dirty="0" smtClean="0"/>
              <a:t>Im Fegefeuer durchlebt man sein ganzes Leben nochmal. </a:t>
            </a:r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9133" y="4836864"/>
            <a:ext cx="2304867" cy="1513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 descr="Ähnliches Foto">
            <a:hlinkClick r:id="rId3"/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85"/>
          <a:stretch/>
        </p:blipFill>
        <p:spPr bwMode="auto">
          <a:xfrm>
            <a:off x="6839133" y="1985108"/>
            <a:ext cx="2304865" cy="1692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1534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4"/>
          </p:nvPr>
        </p:nvSpPr>
        <p:spPr>
          <a:xfrm>
            <a:off x="4716016" y="2209800"/>
            <a:ext cx="4427984" cy="35052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u="sng" dirty="0"/>
              <a:t>e</a:t>
            </a:r>
            <a:r>
              <a:rPr lang="de-DE" u="sng" dirty="0" smtClean="0"/>
              <a:t>vangelisch</a:t>
            </a:r>
          </a:p>
          <a:p>
            <a:r>
              <a:rPr lang="de-DE" dirty="0" smtClean="0"/>
              <a:t>Gottesdienst entsprechend gestaltet</a:t>
            </a:r>
          </a:p>
          <a:p>
            <a:r>
              <a:rPr lang="de-DE" dirty="0" smtClean="0"/>
              <a:t>Verbrennung im Krematorium</a:t>
            </a:r>
          </a:p>
          <a:p>
            <a:r>
              <a:rPr lang="de-DE" dirty="0" smtClean="0"/>
              <a:t>Der Tote wird mit Sarg verbrannt.</a:t>
            </a:r>
          </a:p>
          <a:p>
            <a:r>
              <a:rPr lang="de-DE" dirty="0"/>
              <a:t>Urne </a:t>
            </a:r>
            <a:r>
              <a:rPr lang="de-DE" dirty="0" smtClean="0"/>
              <a:t>steht in der Kapelle.</a:t>
            </a:r>
          </a:p>
          <a:p>
            <a:pPr marL="0" indent="0">
              <a:buNone/>
            </a:pPr>
            <a:r>
              <a:rPr lang="de-DE" dirty="0"/>
              <a:t> </a:t>
            </a:r>
            <a:r>
              <a:rPr lang="de-DE" dirty="0" smtClean="0"/>
              <a:t>     See-/ Luft-/ Erd-/ und Kolumbarium Bestattung</a:t>
            </a:r>
            <a:endParaRPr lang="de-DE" u="sng" dirty="0" smtClean="0"/>
          </a:p>
          <a:p>
            <a:pPr marL="0" indent="0">
              <a:buNone/>
            </a:pPr>
            <a:r>
              <a:rPr lang="de-DE" u="sng" dirty="0" smtClean="0"/>
              <a:t>katholisch</a:t>
            </a:r>
          </a:p>
          <a:p>
            <a:r>
              <a:rPr lang="de-DE" dirty="0"/>
              <a:t>Lange Zeit verboten</a:t>
            </a:r>
          </a:p>
          <a:p>
            <a:r>
              <a:rPr lang="de-DE" dirty="0"/>
              <a:t>e</a:t>
            </a:r>
            <a:r>
              <a:rPr lang="de-DE" dirty="0" smtClean="0"/>
              <a:t>her selten und nicht üblich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u="sng" dirty="0"/>
              <a:t>e</a:t>
            </a:r>
            <a:r>
              <a:rPr lang="de-DE" u="sng" dirty="0" smtClean="0"/>
              <a:t>vangelisch</a:t>
            </a:r>
          </a:p>
          <a:p>
            <a:r>
              <a:rPr lang="de-DE" dirty="0" smtClean="0"/>
              <a:t>Andacht geprägt vom Tod.</a:t>
            </a:r>
          </a:p>
          <a:p>
            <a:r>
              <a:rPr lang="de-DE" dirty="0" smtClean="0"/>
              <a:t>  Sarg steht in der Kapelle.</a:t>
            </a:r>
          </a:p>
          <a:p>
            <a:r>
              <a:rPr lang="de-DE" dirty="0" smtClean="0"/>
              <a:t>Dieser wird zum Grab getragen.</a:t>
            </a:r>
          </a:p>
          <a:p>
            <a:r>
              <a:rPr lang="de-DE" dirty="0" smtClean="0"/>
              <a:t>Man lässt Blumen und Erde auf den Sarg fallen.</a:t>
            </a:r>
          </a:p>
          <a:p>
            <a:pPr marL="0" indent="0">
              <a:buNone/>
            </a:pPr>
            <a:r>
              <a:rPr lang="de-DE" u="sng" dirty="0"/>
              <a:t>k</a:t>
            </a:r>
            <a:r>
              <a:rPr lang="de-DE" u="sng" dirty="0" smtClean="0"/>
              <a:t>atholisch</a:t>
            </a:r>
          </a:p>
          <a:p>
            <a:r>
              <a:rPr lang="de-DE" dirty="0" smtClean="0"/>
              <a:t>Gottesdienst ist strenger.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5. Bestattungsarten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b="1" dirty="0" smtClean="0">
                <a:solidFill>
                  <a:schemeClr val="tx1"/>
                </a:solidFill>
              </a:rPr>
              <a:t>Erdbestattung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3"/>
          </p:nvPr>
        </p:nvSpPr>
        <p:spPr>
          <a:xfrm>
            <a:off x="4644008" y="1600199"/>
            <a:ext cx="4392488" cy="574675"/>
          </a:xfrm>
        </p:spPr>
        <p:txBody>
          <a:bodyPr>
            <a:normAutofit/>
          </a:bodyPr>
          <a:lstStyle/>
          <a:p>
            <a:r>
              <a:rPr lang="de-DE" b="1" dirty="0" smtClean="0">
                <a:solidFill>
                  <a:schemeClr val="tx1"/>
                </a:solidFill>
              </a:rPr>
              <a:t>Feuerbestattung (See, Luft, Erde, Kolumbarium)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7" name="Pfeil nach rechts 6"/>
          <p:cNvSpPr/>
          <p:nvPr/>
        </p:nvSpPr>
        <p:spPr>
          <a:xfrm>
            <a:off x="707231" y="3019810"/>
            <a:ext cx="360040" cy="242316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Pfeil nach rechts 8"/>
          <p:cNvSpPr/>
          <p:nvPr/>
        </p:nvSpPr>
        <p:spPr>
          <a:xfrm>
            <a:off x="4739390" y="4230074"/>
            <a:ext cx="338868" cy="207038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AutoShape 2" descr="Bildergebnis für Urne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55575" y="-2536825"/>
            <a:ext cx="3705225" cy="528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4653136"/>
            <a:ext cx="1139891" cy="1628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1272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6. Umgang mit der Trauer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de-DE" dirty="0" smtClean="0"/>
              <a:t>Vier unterschiedliche Phasen</a:t>
            </a:r>
          </a:p>
          <a:p>
            <a:r>
              <a:rPr lang="de-DE" dirty="0" smtClean="0"/>
              <a:t>1. Phase: nicht </a:t>
            </a:r>
            <a:r>
              <a:rPr lang="de-DE" dirty="0"/>
              <a:t>w</a:t>
            </a:r>
            <a:r>
              <a:rPr lang="de-DE" dirty="0" smtClean="0"/>
              <a:t>ahrhaben wollen</a:t>
            </a:r>
          </a:p>
          <a:p>
            <a:r>
              <a:rPr lang="de-DE" dirty="0" smtClean="0"/>
              <a:t>2. Phase: den größten Schmerz verspüren </a:t>
            </a:r>
          </a:p>
          <a:p>
            <a:pPr marL="0" indent="0">
              <a:buNone/>
            </a:pPr>
            <a:r>
              <a:rPr lang="de-DE" dirty="0" smtClean="0"/>
              <a:t>        Man glaubt keine Freude mehr zu empfinden.</a:t>
            </a:r>
          </a:p>
          <a:p>
            <a:r>
              <a:rPr lang="de-DE" dirty="0" smtClean="0"/>
              <a:t>3. Phase: Man kann leichte Freude empfinden.</a:t>
            </a:r>
          </a:p>
          <a:p>
            <a:r>
              <a:rPr lang="de-DE" dirty="0" smtClean="0"/>
              <a:t>4. Phase: </a:t>
            </a:r>
            <a:r>
              <a:rPr lang="de-DE" dirty="0"/>
              <a:t>K</a:t>
            </a:r>
            <a:r>
              <a:rPr lang="de-DE" dirty="0" smtClean="0"/>
              <a:t>örper befindet sich im Gleichgewicht. </a:t>
            </a:r>
          </a:p>
          <a:p>
            <a:r>
              <a:rPr lang="de-DE" dirty="0" smtClean="0"/>
              <a:t>Man sollte seine Gefühle akzeptieren.</a:t>
            </a:r>
          </a:p>
          <a:p>
            <a:r>
              <a:rPr lang="de-DE" dirty="0" smtClean="0"/>
              <a:t>Insgesamt dauert dieser Weg drei bis fünf Jahre.</a:t>
            </a:r>
            <a:endParaRPr lang="de-DE" dirty="0"/>
          </a:p>
        </p:txBody>
      </p:sp>
      <p:sp>
        <p:nvSpPr>
          <p:cNvPr id="4" name="Pfeil nach rechts 3"/>
          <p:cNvSpPr/>
          <p:nvPr/>
        </p:nvSpPr>
        <p:spPr>
          <a:xfrm>
            <a:off x="661535" y="2851698"/>
            <a:ext cx="360040" cy="216024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060848"/>
            <a:ext cx="3682355" cy="3682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8253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7. </a:t>
            </a:r>
            <a:r>
              <a:rPr lang="de-DE" dirty="0" err="1" smtClean="0"/>
              <a:t>Theodizeefrage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3"/>
          </p:nvPr>
        </p:nvSpPr>
        <p:spPr>
          <a:xfrm>
            <a:off x="640813" y="2204864"/>
            <a:ext cx="7924800" cy="4114800"/>
          </a:xfrm>
        </p:spPr>
        <p:txBody>
          <a:bodyPr/>
          <a:lstStyle/>
          <a:p>
            <a:r>
              <a:rPr lang="de-DE" dirty="0" smtClean="0"/>
              <a:t>Warum lässt Gott so etwas zu?</a:t>
            </a:r>
          </a:p>
          <a:p>
            <a:r>
              <a:rPr lang="de-DE" dirty="0" smtClean="0"/>
              <a:t>Gott kann den Tod nicht verhindern.</a:t>
            </a:r>
          </a:p>
          <a:p>
            <a:r>
              <a:rPr lang="de-DE" dirty="0" smtClean="0"/>
              <a:t>   kann Leiden mindern</a:t>
            </a:r>
          </a:p>
          <a:p>
            <a:r>
              <a:rPr lang="de-DE" dirty="0" smtClean="0"/>
              <a:t>Die Seele lebt bei Gott weiter.</a:t>
            </a:r>
            <a:endParaRPr lang="de-DE" dirty="0"/>
          </a:p>
        </p:txBody>
      </p:sp>
      <p:sp>
        <p:nvSpPr>
          <p:cNvPr id="4" name="Pfeil nach rechts 3"/>
          <p:cNvSpPr/>
          <p:nvPr/>
        </p:nvSpPr>
        <p:spPr>
          <a:xfrm>
            <a:off x="726807" y="3011766"/>
            <a:ext cx="340296" cy="28803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636912"/>
            <a:ext cx="3371387" cy="2628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5686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8. Quellen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de-DE" dirty="0"/>
              <a:t>https://www.sueddeutsche.de/panorama/hintergrund-sterbesakramente-1.659116</a:t>
            </a:r>
          </a:p>
          <a:p>
            <a:r>
              <a:rPr lang="de-DE" dirty="0" smtClean="0"/>
              <a:t>https</a:t>
            </a:r>
            <a:r>
              <a:rPr lang="de-DE" dirty="0"/>
              <a:t>://www.bestattungen.de/ratgeber/bestattungsarten/feuerbestattung.html</a:t>
            </a:r>
            <a:endParaRPr lang="de-DE" dirty="0" smtClean="0"/>
          </a:p>
          <a:p>
            <a:r>
              <a:rPr lang="de-DE" dirty="0"/>
              <a:t>https://</a:t>
            </a:r>
            <a:r>
              <a:rPr lang="de-DE" dirty="0" smtClean="0"/>
              <a:t>www.bestattungsplanung.de/bestattung/ratgeber-beerdigung/ablauf-beerdigung.html</a:t>
            </a:r>
          </a:p>
          <a:p>
            <a:r>
              <a:rPr lang="de-DE" dirty="0" smtClean="0"/>
              <a:t> </a:t>
            </a:r>
          </a:p>
          <a:p>
            <a:endParaRPr lang="de-DE" dirty="0" smtClean="0"/>
          </a:p>
          <a:p>
            <a:r>
              <a:rPr lang="de-DE" dirty="0"/>
              <a:t>https://www.psychotipps.com/Trauerbewaeltigung.html</a:t>
            </a:r>
          </a:p>
          <a:p>
            <a:r>
              <a:rPr lang="de-DE" dirty="0" smtClean="0"/>
              <a:t>https</a:t>
            </a:r>
            <a:r>
              <a:rPr lang="de-DE" dirty="0"/>
              <a:t>://www.luther.de/</a:t>
            </a:r>
            <a:endParaRPr lang="de-DE" dirty="0" smtClean="0"/>
          </a:p>
          <a:p>
            <a:r>
              <a:rPr lang="de-DE" dirty="0"/>
              <a:t>https://</a:t>
            </a:r>
            <a:r>
              <a:rPr lang="de-DE" dirty="0" smtClean="0"/>
              <a:t>www.bestattungen.de/ratgeber/bestattung/beerdigung.html</a:t>
            </a:r>
          </a:p>
          <a:p>
            <a:r>
              <a:rPr lang="de-DE" dirty="0" smtClean="0"/>
              <a:t>https</a:t>
            </a:r>
            <a:r>
              <a:rPr lang="de-DE" dirty="0"/>
              <a:t>://www.palverlag.de/lebenshilfe-abc/abschied.html</a:t>
            </a:r>
          </a:p>
        </p:txBody>
      </p:sp>
      <p:sp>
        <p:nvSpPr>
          <p:cNvPr id="4" name="Rechteck 3"/>
          <p:cNvSpPr/>
          <p:nvPr/>
        </p:nvSpPr>
        <p:spPr>
          <a:xfrm>
            <a:off x="995869" y="3068960"/>
            <a:ext cx="5886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 smtClean="0"/>
              <a:t>https</a:t>
            </a:r>
            <a:r>
              <a:rPr lang="de-DE" dirty="0"/>
              <a:t>://www.religionen-entdecken.de/eure_fragen/welche-religionen-gibt-es</a:t>
            </a:r>
            <a:r>
              <a:rPr lang="de-DE" dirty="0" smtClean="0"/>
              <a:t>//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99586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8. </a:t>
            </a:r>
            <a:r>
              <a:rPr lang="de-DE" dirty="0" err="1" smtClean="0"/>
              <a:t>bILDQUELLEN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de-DE" sz="1500" dirty="0"/>
              <a:t>https://www.google.de/search?q=Abschied+nehmen+sterben&amp;source=lnms&amp;tbm=isch&amp;sa=X&amp;ved=0ahUKEwiYvPPe2YLiAhXBPFAKHQqFDXYQ_AUIDigB&amp;biw=1464&amp;bih=840#imgdii=KNs3LRrIjECIfM:&amp;imgrc=-Cj5z8YaWtWcKM:&amp;</a:t>
            </a:r>
            <a:r>
              <a:rPr lang="de-DE" sz="1500" dirty="0" smtClean="0"/>
              <a:t>spf=1557001280128</a:t>
            </a:r>
          </a:p>
          <a:p>
            <a:r>
              <a:rPr lang="de-DE" sz="1500" dirty="0"/>
              <a:t>https://www.google.de/</a:t>
            </a:r>
            <a:r>
              <a:rPr lang="de-DE" sz="1500" dirty="0" err="1"/>
              <a:t>search?biw</a:t>
            </a:r>
            <a:r>
              <a:rPr lang="de-DE" sz="1500" dirty="0"/>
              <a:t>=1445&amp;bih=840&amp;tbm=</a:t>
            </a:r>
            <a:r>
              <a:rPr lang="de-DE" sz="1500" dirty="0" err="1"/>
              <a:t>isch&amp;sa</a:t>
            </a:r>
            <a:r>
              <a:rPr lang="de-DE" sz="1500" dirty="0"/>
              <a:t>=1&amp;ei=Q3bUXKr3FdCRkwXOxJIQ&amp;q=Jesu++</a:t>
            </a:r>
            <a:r>
              <a:rPr lang="de-DE" sz="1500" dirty="0" err="1"/>
              <a:t>kreuz&amp;oq</a:t>
            </a:r>
            <a:r>
              <a:rPr lang="de-DE" sz="1500" dirty="0"/>
              <a:t>=Jesu++</a:t>
            </a:r>
            <a:r>
              <a:rPr lang="de-DE" sz="1500" dirty="0" err="1"/>
              <a:t>kreuz&amp;gs_l</a:t>
            </a:r>
            <a:r>
              <a:rPr lang="de-DE" sz="1500" dirty="0"/>
              <a:t>=img.3..0j0i67j0l6j0i7i30l2.78248.78248..78486...0.0..0.57.57.1......0....1..gws-wiz-img.Q5AZcn4vn4k#imgrc=px2pC56dtOMlaM:&amp;</a:t>
            </a:r>
            <a:r>
              <a:rPr lang="de-DE" sz="1500" dirty="0" err="1" smtClean="0"/>
              <a:t>spf</a:t>
            </a:r>
            <a:r>
              <a:rPr lang="de-DE" sz="1500" dirty="0" smtClean="0"/>
              <a:t>=1557427859095</a:t>
            </a:r>
          </a:p>
          <a:p>
            <a:r>
              <a:rPr lang="de-DE" sz="1500" dirty="0"/>
              <a:t>https://www.google.de/search?q=H%C3%B6lle&amp;source=lnms&amp;tbm=isch&amp;sa=X&amp;ved=0ahUKEwj1rOCtlo_iAhXRaFAKHSh4BwUQ_AUIDygC&amp;biw=1445&amp;bih=840#imgrc=P_r1mvY37pHTxM:&amp;</a:t>
            </a:r>
            <a:r>
              <a:rPr lang="de-DE" sz="1500" dirty="0" smtClean="0"/>
              <a:t>spf=1557429903695</a:t>
            </a:r>
          </a:p>
          <a:p>
            <a:r>
              <a:rPr lang="de-DE" sz="1500" dirty="0"/>
              <a:t>https://www.google.de/</a:t>
            </a:r>
            <a:r>
              <a:rPr lang="de-DE" sz="1500" dirty="0" err="1"/>
              <a:t>search?biw</a:t>
            </a:r>
            <a:r>
              <a:rPr lang="de-DE" sz="1500" dirty="0"/>
              <a:t>=1445&amp;bih=840&amp;tbm=</a:t>
            </a:r>
            <a:r>
              <a:rPr lang="de-DE" sz="1500" dirty="0" err="1"/>
              <a:t>isch&amp;sa</a:t>
            </a:r>
            <a:r>
              <a:rPr lang="de-DE" sz="1500" dirty="0"/>
              <a:t>=1&amp;ei=737UXNKmG7GzmwXL9ZGQDA&amp;q=</a:t>
            </a:r>
            <a:r>
              <a:rPr lang="de-DE" sz="1500" dirty="0" err="1"/>
              <a:t>liebender+gott&amp;oq</a:t>
            </a:r>
            <a:r>
              <a:rPr lang="de-DE" sz="1500" dirty="0"/>
              <a:t>=</a:t>
            </a:r>
            <a:r>
              <a:rPr lang="de-DE" sz="1500" dirty="0" err="1"/>
              <a:t>liebender+gott&amp;gs_l</a:t>
            </a:r>
            <a:r>
              <a:rPr lang="de-DE" sz="1500" dirty="0"/>
              <a:t>=img.3..0i30j0i24.7523.7523..7776...0.0..0.48.48.1......0....1..gws-wiz-img.ISETlozNuX0#imgrc=HJArzPDS5OgiZM:&amp;</a:t>
            </a:r>
            <a:r>
              <a:rPr lang="de-DE" sz="1500" dirty="0" err="1" smtClean="0"/>
              <a:t>spf</a:t>
            </a:r>
            <a:r>
              <a:rPr lang="de-DE" sz="1500" dirty="0" smtClean="0"/>
              <a:t>=1557430008628</a:t>
            </a:r>
          </a:p>
          <a:p>
            <a:r>
              <a:rPr lang="de-DE" sz="1500" dirty="0"/>
              <a:t>https://www.google.de/search?q=Urne&amp;source=lnms&amp;tbm=isch&amp;sa=X&amp;ved=0ahUKEwjhxIzJl4_iAhWCJlAKHbfbC0sQ_AUIDigB&amp;biw=1445&amp;bih=840#imgrc=gElrrak8JQJm2M:&amp;spf=1557430190998</a:t>
            </a:r>
            <a:endParaRPr lang="de-DE" sz="1500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57835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6592" y="1"/>
            <a:ext cx="12179243" cy="6880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DE" b="1" dirty="0">
              <a:solidFill>
                <a:schemeClr val="tx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4677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orizont">
  <a:themeElements>
    <a:clrScheme name="Horizont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t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t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0</TotalTime>
  <Words>521</Words>
  <Application>Microsoft Office PowerPoint</Application>
  <PresentationFormat>Bildschirmpräsentation (4:3)</PresentationFormat>
  <Paragraphs>102</Paragraphs>
  <Slides>12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3" baseType="lpstr">
      <vt:lpstr>Horizont</vt:lpstr>
      <vt:lpstr>Sterben, Tod und Glaube</vt:lpstr>
      <vt:lpstr>Gliederung</vt:lpstr>
      <vt:lpstr>1. Allgemeine Punkte</vt:lpstr>
      <vt:lpstr>2. Sterben – abschied nehmen</vt:lpstr>
      <vt:lpstr>3. Die Vorstellung nach dem Tod - Mittelalter</vt:lpstr>
      <vt:lpstr>4. Die Vorstellung nach dem Tod - heute</vt:lpstr>
      <vt:lpstr>5. Bestattungsarten</vt:lpstr>
      <vt:lpstr>6. Umgang mit der Trauer</vt:lpstr>
      <vt:lpstr>7. Theodizeefrage</vt:lpstr>
      <vt:lpstr>8. Quellen</vt:lpstr>
      <vt:lpstr>8. bILDQUELLEN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Udo</dc:creator>
  <cp:lastModifiedBy>Udo</cp:lastModifiedBy>
  <cp:revision>42</cp:revision>
  <dcterms:created xsi:type="dcterms:W3CDTF">2018-12-28T10:38:15Z</dcterms:created>
  <dcterms:modified xsi:type="dcterms:W3CDTF">2019-11-22T09:30:15Z</dcterms:modified>
</cp:coreProperties>
</file>